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2" r:id="rId1"/>
  </p:sldMasterIdLst>
  <p:notesMasterIdLst>
    <p:notesMasterId r:id="rId31"/>
  </p:notesMasterIdLst>
  <p:handoutMasterIdLst>
    <p:handoutMasterId r:id="rId32"/>
  </p:handoutMasterIdLst>
  <p:sldIdLst>
    <p:sldId id="442" r:id="rId2"/>
    <p:sldId id="415" r:id="rId3"/>
    <p:sldId id="416" r:id="rId4"/>
    <p:sldId id="417" r:id="rId5"/>
    <p:sldId id="418" r:id="rId6"/>
    <p:sldId id="420" r:id="rId7"/>
    <p:sldId id="439" r:id="rId8"/>
    <p:sldId id="440" r:id="rId9"/>
    <p:sldId id="443" r:id="rId10"/>
    <p:sldId id="448" r:id="rId11"/>
    <p:sldId id="449" r:id="rId12"/>
    <p:sldId id="450" r:id="rId13"/>
    <p:sldId id="451" r:id="rId14"/>
    <p:sldId id="447" r:id="rId15"/>
    <p:sldId id="453" r:id="rId16"/>
    <p:sldId id="455" r:id="rId17"/>
    <p:sldId id="454" r:id="rId18"/>
    <p:sldId id="452" r:id="rId19"/>
    <p:sldId id="456" r:id="rId20"/>
    <p:sldId id="457" r:id="rId21"/>
    <p:sldId id="458" r:id="rId22"/>
    <p:sldId id="444" r:id="rId23"/>
    <p:sldId id="435" r:id="rId24"/>
    <p:sldId id="436" r:id="rId25"/>
    <p:sldId id="438" r:id="rId26"/>
    <p:sldId id="425" r:id="rId27"/>
    <p:sldId id="441" r:id="rId28"/>
    <p:sldId id="426" r:id="rId29"/>
    <p:sldId id="427" r:id="rId30"/>
  </p:sldIdLst>
  <p:sldSz cx="9144000" cy="6858000" type="letter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 and Background" id="{D82791D1-AE04-6A4D-9B4B-BB1C9DDC2DAD}">
          <p14:sldIdLst>
            <p14:sldId id="442"/>
            <p14:sldId id="415"/>
            <p14:sldId id="416"/>
            <p14:sldId id="417"/>
            <p14:sldId id="418"/>
            <p14:sldId id="420"/>
            <p14:sldId id="439"/>
            <p14:sldId id="440"/>
            <p14:sldId id="443"/>
            <p14:sldId id="448"/>
            <p14:sldId id="449"/>
            <p14:sldId id="450"/>
            <p14:sldId id="451"/>
            <p14:sldId id="447"/>
            <p14:sldId id="453"/>
            <p14:sldId id="455"/>
            <p14:sldId id="454"/>
            <p14:sldId id="452"/>
            <p14:sldId id="456"/>
            <p14:sldId id="457"/>
            <p14:sldId id="458"/>
            <p14:sldId id="444"/>
            <p14:sldId id="435"/>
            <p14:sldId id="436"/>
            <p14:sldId id="438"/>
            <p14:sldId id="425"/>
            <p14:sldId id="441"/>
            <p14:sldId id="426"/>
            <p14:sldId id="42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104" userDrawn="1">
          <p15:clr>
            <a:srgbClr val="A4A3A4"/>
          </p15:clr>
        </p15:guide>
        <p15:guide id="2" pos="549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A00"/>
    <a:srgbClr val="0432FF"/>
    <a:srgbClr val="D26828"/>
    <a:srgbClr val="C050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6593"/>
    <p:restoredTop sz="94932"/>
  </p:normalViewPr>
  <p:slideViewPr>
    <p:cSldViewPr snapToGrid="0" snapToObjects="1" showGuides="1">
      <p:cViewPr varScale="1">
        <p:scale>
          <a:sx n="86" d="100"/>
          <a:sy n="86" d="100"/>
        </p:scale>
        <p:origin x="1771" y="58"/>
      </p:cViewPr>
      <p:guideLst>
        <p:guide orient="horz" pos="1104"/>
        <p:guide pos="5496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20" d="100"/>
        <a:sy n="12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117B70-749C-4A41-AB32-9EEA55BD7C25}" type="datetime1">
              <a:rPr lang="en-US" smtClean="0"/>
              <a:t>02-May-19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D858F2-F3AB-E347-9DF9-6BF2B18D0C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73808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8802E2-0A8B-2A4A-AEFA-ECE8C3214F2E}" type="datetime1">
              <a:rPr lang="en-US" smtClean="0"/>
              <a:t>02-May-19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B8E473-87B0-B446-B9B5-9DB95728D5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94333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6E2EE3-D28A-4794-A332-242DA683786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178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393699" y="6333627"/>
            <a:ext cx="765549" cy="46431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05/02/2019</a:t>
            </a: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59249" y="6333627"/>
            <a:ext cx="4764853" cy="46431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Integrated Data Collection with Raspberry Pi and Python. ME 369 Final Project.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992292" y="6333627"/>
            <a:ext cx="469743" cy="46431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  <a:latin typeface="Times New Roman"/>
                <a:cs typeface="Times New Roman"/>
              </a:defRPr>
            </a:lvl1pPr>
          </a:lstStyle>
          <a:p>
            <a:fld id="{C6B2F85B-15F2-8246-9229-121B05655E3D}" type="slidenum">
              <a:rPr lang="en-US" smtClean="0"/>
              <a:pPr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5876"/>
            <a:ext cx="8229600" cy="5077806"/>
          </a:xfrm>
        </p:spPr>
        <p:txBody>
          <a:bodyPr/>
          <a:lstStyle>
            <a:lvl1pPr>
              <a:spcBef>
                <a:spcPts val="600"/>
              </a:spcBef>
              <a:spcAft>
                <a:spcPts val="600"/>
              </a:spcAft>
              <a:defRPr/>
            </a:lvl1pPr>
            <a:lvl2pPr>
              <a:spcBef>
                <a:spcPts val="600"/>
              </a:spcBef>
              <a:spcAft>
                <a:spcPts val="600"/>
              </a:spcAft>
              <a:defRPr/>
            </a:lvl2pPr>
            <a:lvl3pPr>
              <a:spcBef>
                <a:spcPts val="600"/>
              </a:spcBef>
              <a:spcAft>
                <a:spcPts val="600"/>
              </a:spcAft>
              <a:defRPr/>
            </a:lvl3pPr>
            <a:lvl4pPr>
              <a:spcBef>
                <a:spcPts val="600"/>
              </a:spcBef>
              <a:spcAft>
                <a:spcPts val="600"/>
              </a:spcAft>
              <a:defRPr/>
            </a:lvl4pPr>
            <a:lvl5pPr>
              <a:spcBef>
                <a:spcPts val="600"/>
              </a:spcBef>
              <a:spcAft>
                <a:spcPts val="600"/>
              </a:spcAft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393699" y="6333627"/>
            <a:ext cx="765549" cy="46431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05/02/2019</a:t>
            </a: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59249" y="6333627"/>
            <a:ext cx="4764853" cy="46431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Integrated Data Collection with Raspberry Pi and Python. ME 369 Final Project.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992292" y="6333627"/>
            <a:ext cx="469743" cy="46431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  <a:latin typeface="Times New Roman"/>
                <a:cs typeface="Times New Roman"/>
              </a:defRPr>
            </a:lvl1pPr>
          </a:lstStyle>
          <a:p>
            <a:fld id="{C6B2F85B-15F2-8246-9229-121B05655E3D}" type="slidenum">
              <a:rPr lang="en-US" smtClean="0"/>
              <a:pPr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393699" y="6333627"/>
            <a:ext cx="765549" cy="46431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05/02/2019</a:t>
            </a: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59249" y="6333627"/>
            <a:ext cx="4764853" cy="46431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Integrated Data Collection with Raspberry Pi and Python. ME 369 Final Project.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992292" y="6333627"/>
            <a:ext cx="469743" cy="46431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  <a:latin typeface="Times New Roman"/>
                <a:cs typeface="Times New Roman"/>
              </a:defRPr>
            </a:lvl1pPr>
          </a:lstStyle>
          <a:p>
            <a:fld id="{C6B2F85B-15F2-8246-9229-121B05655E3D}" type="slidenum">
              <a:rPr lang="en-US" smtClean="0"/>
              <a:pPr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 b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059794"/>
            <a:ext cx="4038600" cy="506637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059794"/>
            <a:ext cx="4038600" cy="506637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393699" y="6333627"/>
            <a:ext cx="765549" cy="46431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05/02/2019</a:t>
            </a: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59249" y="6333627"/>
            <a:ext cx="4764853" cy="46431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Integrated Data Collection with Raspberry Pi and Python. ME 369 Final Project.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992292" y="6333627"/>
            <a:ext cx="469743" cy="46431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  <a:latin typeface="Times New Roman"/>
                <a:cs typeface="Times New Roman"/>
              </a:defRPr>
            </a:lvl1pPr>
          </a:lstStyle>
          <a:p>
            <a:fld id="{C6B2F85B-15F2-8246-9229-121B05655E3D}" type="slidenum">
              <a:rPr lang="en-US" smtClean="0"/>
              <a:pPr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B0430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pic>
        <p:nvPicPr>
          <p:cNvPr id="3" name="Picture 4" descr="knockout_formal_Cockrell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16088" y="2552700"/>
            <a:ext cx="8143875" cy="2960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25845" y="6148453"/>
            <a:ext cx="2582379" cy="671178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543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048358"/>
            <a:ext cx="8229600" cy="50778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93699" y="6333627"/>
            <a:ext cx="765549" cy="46431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00">
                <a:solidFill>
                  <a:schemeClr val="tx1">
                    <a:tint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05/02/2019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59249" y="6333627"/>
            <a:ext cx="4764853" cy="46431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Integrated Data Collection with Raspberry Pi and Python. ME 369 Final Project.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992292" y="6333627"/>
            <a:ext cx="469743" cy="46431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  <a:latin typeface="Times New Roman"/>
                <a:cs typeface="Times New Roman"/>
              </a:defRPr>
            </a:lvl1pPr>
          </a:lstStyle>
          <a:p>
            <a:fld id="{C6B2F85B-15F2-8246-9229-121B05655E3D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231913" y="6255026"/>
            <a:ext cx="6221896" cy="0"/>
          </a:xfrm>
          <a:prstGeom prst="line">
            <a:avLst/>
          </a:prstGeom>
          <a:ln>
            <a:solidFill>
              <a:srgbClr val="D2682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20683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7" r:id="rId4"/>
    <p:sldLayoutId id="2147483718" r:id="rId5"/>
  </p:sldLayoutIdLst>
  <p:hf sldNum="0" hdr="0"/>
  <p:txStyles>
    <p:titleStyle>
      <a:lvl1pPr algn="l" defTabSz="457200" rtl="0" eaLnBrk="1" latinLnBrk="0" hangingPunct="1">
        <a:spcBef>
          <a:spcPct val="0"/>
        </a:spcBef>
        <a:buNone/>
        <a:defRPr lang="en-US" sz="2800" b="0" kern="1200" baseline="0" dirty="0">
          <a:solidFill>
            <a:srgbClr val="D26828"/>
          </a:solidFill>
          <a:latin typeface="Arial"/>
          <a:ea typeface="ＭＳ Ｐゴシック" charset="0"/>
          <a:cs typeface="Arial"/>
        </a:defRPr>
      </a:lvl1pPr>
    </p:titleStyle>
    <p:bodyStyle>
      <a:lvl1pPr marL="0" indent="0" algn="l" defTabSz="457200" rtl="0" eaLnBrk="1" latinLnBrk="0" hangingPunct="1">
        <a:spcBef>
          <a:spcPts val="600"/>
        </a:spcBef>
        <a:spcAft>
          <a:spcPts val="600"/>
        </a:spcAft>
        <a:buFontTx/>
        <a:buNone/>
        <a:defRPr sz="18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1pPr>
      <a:lvl2pPr marL="742950" indent="-285750" algn="l" defTabSz="457200" rtl="0" eaLnBrk="1" latinLnBrk="0" hangingPunct="1">
        <a:spcBef>
          <a:spcPts val="600"/>
        </a:spcBef>
        <a:spcAft>
          <a:spcPts val="600"/>
        </a:spcAft>
        <a:buFont typeface="Arial"/>
        <a:buChar char="–"/>
        <a:defRPr sz="16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2pPr>
      <a:lvl3pPr marL="1143000" indent="-228600" algn="l" defTabSz="457200" rtl="0" eaLnBrk="1" latinLnBrk="0" hangingPunct="1">
        <a:spcBef>
          <a:spcPts val="600"/>
        </a:spcBef>
        <a:spcAft>
          <a:spcPts val="600"/>
        </a:spcAft>
        <a:buFont typeface="Arial"/>
        <a:buChar char="•"/>
        <a:defRPr sz="14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3pPr>
      <a:lvl4pPr marL="1600200" indent="-228600" algn="l" defTabSz="457200" rtl="0" eaLnBrk="1" latinLnBrk="0" hangingPunct="1">
        <a:spcBef>
          <a:spcPts val="600"/>
        </a:spcBef>
        <a:spcAft>
          <a:spcPts val="600"/>
        </a:spcAft>
        <a:buFont typeface="Arial"/>
        <a:buChar char="–"/>
        <a:defRPr sz="12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4pPr>
      <a:lvl5pPr marL="2057400" indent="-228600" algn="l" defTabSz="457200" rtl="0" eaLnBrk="1" latinLnBrk="0" hangingPunct="1">
        <a:spcBef>
          <a:spcPts val="600"/>
        </a:spcBef>
        <a:spcAft>
          <a:spcPts val="600"/>
        </a:spcAft>
        <a:buFont typeface="Arial"/>
        <a:buChar char="»"/>
        <a:defRPr sz="12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media" Target="../media/media3.mov"/><Relationship Id="rId7" Type="http://schemas.openxmlformats.org/officeDocument/2006/relationships/image" Target="../media/image23.png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6" Type="http://schemas.openxmlformats.org/officeDocument/2006/relationships/image" Target="../media/image22.png"/><Relationship Id="rId5" Type="http://schemas.openxmlformats.org/officeDocument/2006/relationships/slideLayout" Target="../slideLayouts/slideLayout4.xml"/><Relationship Id="rId4" Type="http://schemas.openxmlformats.org/officeDocument/2006/relationships/video" Target="../media/media3.mov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media" Target="../media/media4.mov"/><Relationship Id="rId7" Type="http://schemas.openxmlformats.org/officeDocument/2006/relationships/image" Target="../media/image24.png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6" Type="http://schemas.openxmlformats.org/officeDocument/2006/relationships/image" Target="../media/image22.png"/><Relationship Id="rId5" Type="http://schemas.openxmlformats.org/officeDocument/2006/relationships/slideLayout" Target="../slideLayouts/slideLayout4.xml"/><Relationship Id="rId4" Type="http://schemas.openxmlformats.org/officeDocument/2006/relationships/video" Target="../media/media4.mov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cdn-shop.adafruit.com/datasheets/MCP3008.pdf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Demonstration – Data plotting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05/02/2019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Integrated Data Collection with Raspberry Pi and Python. ME 369 Final Project.</a:t>
            </a:r>
            <a:endParaRPr lang="en-US" dirty="0"/>
          </a:p>
        </p:txBody>
      </p:sp>
      <p:pic>
        <p:nvPicPr>
          <p:cNvPr id="3" name="Python_final_project_Medium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7200" y="1154800"/>
            <a:ext cx="8293101" cy="4664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05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GUI: Initialization Pane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05/02/2019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Integrated Data Collection with Raspberry Pi and Python. ME 369 Final Project.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201660E-8C02-4A5B-B908-97895A55D4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8" r="805"/>
          <a:stretch/>
        </p:blipFill>
        <p:spPr>
          <a:xfrm>
            <a:off x="732367" y="929032"/>
            <a:ext cx="7364371" cy="517359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4AC49D2-897F-4529-B2A8-88D4E31BC5AB}"/>
              </a:ext>
            </a:extLst>
          </p:cNvPr>
          <p:cNvSpPr/>
          <p:nvPr/>
        </p:nvSpPr>
        <p:spPr>
          <a:xfrm>
            <a:off x="761446" y="1156675"/>
            <a:ext cx="7304812" cy="328247"/>
          </a:xfrm>
          <a:prstGeom prst="rect">
            <a:avLst/>
          </a:prstGeom>
          <a:noFill/>
          <a:ln w="38100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6639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GUI: Configuration tab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05/02/2019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Integrated Data Collection with Raspberry Pi and Python. ME 369 Final Project.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201660E-8C02-4A5B-B908-97895A55D4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8" r="805"/>
          <a:stretch/>
        </p:blipFill>
        <p:spPr>
          <a:xfrm>
            <a:off x="711586" y="929032"/>
            <a:ext cx="7364371" cy="5173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5553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GUI: Plots tab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05/02/2019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Integrated Data Collection with Raspberry Pi and Python. ME 369 Final Project.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201660E-8C02-4A5B-B908-97895A55D4AF}"/>
              </a:ext>
            </a:extLst>
          </p:cNvPr>
          <p:cNvPicPr>
            <a:picLocks/>
          </p:cNvPicPr>
          <p:nvPr/>
        </p:nvPicPr>
        <p:blipFill rotWithShape="1">
          <a:blip r:embed="rId2"/>
          <a:srcRect l="30678" t="22287" r="6769" b="8478"/>
          <a:stretch/>
        </p:blipFill>
        <p:spPr>
          <a:xfrm>
            <a:off x="746207" y="935974"/>
            <a:ext cx="7360920" cy="5175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3472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GUI: Animation tab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05/02/2019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Integrated Data Collection with Raspberry Pi and Python. ME 369 Final Project.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201660E-8C02-4A5B-B908-97895A55D4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408" t="22678" r="6850" b="8477"/>
          <a:stretch/>
        </p:blipFill>
        <p:spPr>
          <a:xfrm>
            <a:off x="680498" y="929032"/>
            <a:ext cx="7466708" cy="512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0073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Development: GUI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Initialization Panel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dirty="0"/>
              <a:t>05/02/2019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Integrated Data Collection with Raspberry Pi and Python. ME 369 Final Project.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201660E-8C02-4A5B-B908-97895A55D4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3532"/>
          <a:stretch/>
        </p:blipFill>
        <p:spPr>
          <a:xfrm>
            <a:off x="23443" y="1369594"/>
            <a:ext cx="9132928" cy="104164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C5ACE88-CB1F-4CAC-82F0-D044FA1ADA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591" y="2364158"/>
            <a:ext cx="8324817" cy="375822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4AC49D2-897F-4529-B2A8-88D4E31BC5AB}"/>
              </a:ext>
            </a:extLst>
          </p:cNvPr>
          <p:cNvSpPr/>
          <p:nvPr/>
        </p:nvSpPr>
        <p:spPr>
          <a:xfrm>
            <a:off x="1308733" y="2592352"/>
            <a:ext cx="3795926" cy="674631"/>
          </a:xfrm>
          <a:prstGeom prst="rect">
            <a:avLst/>
          </a:prstGeom>
          <a:noFill/>
          <a:ln w="38100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3C48371-5CFF-4029-8DFF-5D845B0736EC}"/>
              </a:ext>
            </a:extLst>
          </p:cNvPr>
          <p:cNvSpPr/>
          <p:nvPr/>
        </p:nvSpPr>
        <p:spPr>
          <a:xfrm>
            <a:off x="78156" y="1686121"/>
            <a:ext cx="2043607" cy="320431"/>
          </a:xfrm>
          <a:prstGeom prst="rect">
            <a:avLst/>
          </a:prstGeom>
          <a:noFill/>
          <a:ln w="38100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2457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Development: GUI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Initialization Panel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dirty="0"/>
              <a:t>05/02/2019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Integrated Data Collection with Raspberry Pi and Python. ME 369 Final Project.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201660E-8C02-4A5B-B908-97895A55D4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3532"/>
          <a:stretch/>
        </p:blipFill>
        <p:spPr>
          <a:xfrm>
            <a:off x="23443" y="1369594"/>
            <a:ext cx="9132928" cy="104164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C5ACE88-CB1F-4CAC-82F0-D044FA1ADA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498" y="2364158"/>
            <a:ext cx="8324817" cy="375822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4AC49D2-897F-4529-B2A8-88D4E31BC5AB}"/>
              </a:ext>
            </a:extLst>
          </p:cNvPr>
          <p:cNvSpPr/>
          <p:nvPr/>
        </p:nvSpPr>
        <p:spPr>
          <a:xfrm>
            <a:off x="2099379" y="1694845"/>
            <a:ext cx="2880994" cy="320431"/>
          </a:xfrm>
          <a:prstGeom prst="rect">
            <a:avLst/>
          </a:prstGeom>
          <a:noFill/>
          <a:ln w="38100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62BAA0A-5EEB-49D7-A73C-91EF5A260DC0}"/>
              </a:ext>
            </a:extLst>
          </p:cNvPr>
          <p:cNvSpPr/>
          <p:nvPr/>
        </p:nvSpPr>
        <p:spPr>
          <a:xfrm>
            <a:off x="1326490" y="3236941"/>
            <a:ext cx="7437771" cy="908932"/>
          </a:xfrm>
          <a:prstGeom prst="rect">
            <a:avLst/>
          </a:prstGeom>
          <a:noFill/>
          <a:ln w="38100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4496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Development: GUI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Initialization Panel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dirty="0"/>
              <a:t>05/02/2019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Integrated Data Collection with Raspberry Pi and Python. ME 369 Final Project.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201660E-8C02-4A5B-B908-97895A55D4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3532"/>
          <a:stretch/>
        </p:blipFill>
        <p:spPr>
          <a:xfrm>
            <a:off x="23443" y="1369594"/>
            <a:ext cx="9132928" cy="104164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C5ACE88-CB1F-4CAC-82F0-D044FA1ADA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498" y="2364158"/>
            <a:ext cx="8324817" cy="375822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4AC49D2-897F-4529-B2A8-88D4E31BC5AB}"/>
              </a:ext>
            </a:extLst>
          </p:cNvPr>
          <p:cNvSpPr/>
          <p:nvPr/>
        </p:nvSpPr>
        <p:spPr>
          <a:xfrm>
            <a:off x="4931356" y="1705019"/>
            <a:ext cx="2552520" cy="320431"/>
          </a:xfrm>
          <a:prstGeom prst="rect">
            <a:avLst/>
          </a:prstGeom>
          <a:noFill/>
          <a:ln w="38100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62BAA0A-5EEB-49D7-A73C-91EF5A260DC0}"/>
              </a:ext>
            </a:extLst>
          </p:cNvPr>
          <p:cNvSpPr/>
          <p:nvPr/>
        </p:nvSpPr>
        <p:spPr>
          <a:xfrm>
            <a:off x="1326489" y="4135983"/>
            <a:ext cx="7437771" cy="879899"/>
          </a:xfrm>
          <a:prstGeom prst="rect">
            <a:avLst/>
          </a:prstGeom>
          <a:noFill/>
          <a:ln w="38100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7434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Development: GUI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Initialization Panel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dirty="0"/>
              <a:t>05/02/2019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Integrated Data Collection with Raspberry Pi and Python. ME 369 Final Project.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201660E-8C02-4A5B-B908-97895A55D4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3532"/>
          <a:stretch/>
        </p:blipFill>
        <p:spPr>
          <a:xfrm>
            <a:off x="11072" y="1369594"/>
            <a:ext cx="9132928" cy="104164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C5ACE88-CB1F-4CAC-82F0-D044FA1ADA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591" y="2373036"/>
            <a:ext cx="8324817" cy="375822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4AC49D2-897F-4529-B2A8-88D4E31BC5AB}"/>
              </a:ext>
            </a:extLst>
          </p:cNvPr>
          <p:cNvSpPr/>
          <p:nvPr/>
        </p:nvSpPr>
        <p:spPr>
          <a:xfrm>
            <a:off x="8198338" y="1694845"/>
            <a:ext cx="867506" cy="320431"/>
          </a:xfrm>
          <a:prstGeom prst="rect">
            <a:avLst/>
          </a:prstGeom>
          <a:noFill/>
          <a:ln w="38100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62BAA0A-5EEB-49D7-A73C-91EF5A260DC0}"/>
              </a:ext>
            </a:extLst>
          </p:cNvPr>
          <p:cNvSpPr/>
          <p:nvPr/>
        </p:nvSpPr>
        <p:spPr>
          <a:xfrm>
            <a:off x="1308733" y="5423877"/>
            <a:ext cx="7437771" cy="472898"/>
          </a:xfrm>
          <a:prstGeom prst="rect">
            <a:avLst/>
          </a:prstGeom>
          <a:noFill/>
          <a:ln w="38100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1734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Development: GUI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Initialization Panel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dirty="0"/>
              <a:t>05/02/2019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59250" y="6333629"/>
            <a:ext cx="4764853" cy="464319"/>
          </a:xfrm>
        </p:spPr>
        <p:txBody>
          <a:bodyPr/>
          <a:lstStyle/>
          <a:p>
            <a:r>
              <a:rPr lang="en-US" dirty="0"/>
              <a:t>Integrated Data Collection with Raspberry Pi and Python. ME 369 Final Project.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201660E-8C02-4A5B-B908-97895A55D4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3532"/>
          <a:stretch/>
        </p:blipFill>
        <p:spPr>
          <a:xfrm>
            <a:off x="23443" y="1369594"/>
            <a:ext cx="9132928" cy="104164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4AC49D2-897F-4529-B2A8-88D4E31BC5AB}"/>
              </a:ext>
            </a:extLst>
          </p:cNvPr>
          <p:cNvSpPr/>
          <p:nvPr/>
        </p:nvSpPr>
        <p:spPr>
          <a:xfrm>
            <a:off x="7408985" y="1694845"/>
            <a:ext cx="867506" cy="320431"/>
          </a:xfrm>
          <a:prstGeom prst="rect">
            <a:avLst/>
          </a:prstGeom>
          <a:noFill/>
          <a:ln w="38100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F863C7D-2C07-47F6-A498-4AD84DC3D4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80" y="2571727"/>
            <a:ext cx="8321040" cy="307383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62BAA0A-5EEB-49D7-A73C-91EF5A260DC0}"/>
              </a:ext>
            </a:extLst>
          </p:cNvPr>
          <p:cNvSpPr/>
          <p:nvPr/>
        </p:nvSpPr>
        <p:spPr>
          <a:xfrm>
            <a:off x="1305017" y="3788011"/>
            <a:ext cx="7427503" cy="1664883"/>
          </a:xfrm>
          <a:prstGeom prst="rect">
            <a:avLst/>
          </a:prstGeom>
          <a:noFill/>
          <a:ln w="38100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26C079F-E8DB-4C54-B51B-93F93C8154F2}"/>
              </a:ext>
            </a:extLst>
          </p:cNvPr>
          <p:cNvSpPr/>
          <p:nvPr/>
        </p:nvSpPr>
        <p:spPr>
          <a:xfrm>
            <a:off x="1305017" y="2571726"/>
            <a:ext cx="4438836" cy="206985"/>
          </a:xfrm>
          <a:prstGeom prst="rect">
            <a:avLst/>
          </a:prstGeom>
          <a:noFill/>
          <a:ln w="38100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7242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Development: GUI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05/02/2019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Integrated Data Collection with Raspberry Pi and Python. ME 369 Final Project.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201660E-8C02-4A5B-B908-97895A55D4AF}"/>
              </a:ext>
            </a:extLst>
          </p:cNvPr>
          <p:cNvPicPr>
            <a:picLocks/>
          </p:cNvPicPr>
          <p:nvPr/>
        </p:nvPicPr>
        <p:blipFill rotWithShape="1">
          <a:blip r:embed="rId2"/>
          <a:srcRect l="30678" t="22287" r="6769" b="8478"/>
          <a:stretch/>
        </p:blipFill>
        <p:spPr>
          <a:xfrm>
            <a:off x="746207" y="935974"/>
            <a:ext cx="7360920" cy="517550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4AC49D2-897F-4529-B2A8-88D4E31BC5AB}"/>
              </a:ext>
            </a:extLst>
          </p:cNvPr>
          <p:cNvSpPr/>
          <p:nvPr/>
        </p:nvSpPr>
        <p:spPr>
          <a:xfrm>
            <a:off x="4385569" y="3551068"/>
            <a:ext cx="3577702" cy="275208"/>
          </a:xfrm>
          <a:prstGeom prst="rect">
            <a:avLst/>
          </a:prstGeom>
          <a:noFill/>
          <a:ln w="38100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11FCBC4-5D82-4B1E-A0B8-6F3FDF03ADA5}"/>
              </a:ext>
            </a:extLst>
          </p:cNvPr>
          <p:cNvSpPr/>
          <p:nvPr/>
        </p:nvSpPr>
        <p:spPr>
          <a:xfrm>
            <a:off x="4387050" y="5700947"/>
            <a:ext cx="3577702" cy="275208"/>
          </a:xfrm>
          <a:prstGeom prst="rect">
            <a:avLst/>
          </a:prstGeom>
          <a:noFill/>
          <a:ln w="38100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4889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743201"/>
            <a:ext cx="7772400" cy="857250"/>
          </a:xfrm>
        </p:spPr>
        <p:txBody>
          <a:bodyPr>
            <a:normAutofit fontScale="90000"/>
          </a:bodyPr>
          <a:lstStyle/>
          <a:p>
            <a:r>
              <a:rPr lang="en-US" dirty="0"/>
              <a:t>Python Standard Testing Application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dirty="0"/>
              <a:t>Marc </a:t>
            </a:r>
            <a:r>
              <a:rPr lang="en-US" dirty="0" err="1"/>
              <a:t>Eitner</a:t>
            </a:r>
            <a:r>
              <a:rPr lang="en-US" dirty="0"/>
              <a:t>, </a:t>
            </a:r>
            <a:r>
              <a:rPr lang="en-US" dirty="0" err="1"/>
              <a:t>Palash</a:t>
            </a:r>
            <a:r>
              <a:rPr lang="en-US" dirty="0"/>
              <a:t> Jain, and Chloe Johnson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2000" dirty="0"/>
              <a:t>ME 369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2000" dirty="0"/>
              <a:t>Dr. Mitchell Pryor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endParaRPr lang="en-US" dirty="0"/>
          </a:p>
        </p:txBody>
      </p:sp>
      <p:sp>
        <p:nvSpPr>
          <p:cNvPr id="7" name="Date Placeholder 5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2/26/2019</a:t>
            </a:r>
            <a:endParaRPr lang="en-US" dirty="0"/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Performance and Acoustics of Stacked Rotors. Progress report 13.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2642113" y="1296651"/>
            <a:ext cx="3859774" cy="14465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800" dirty="0" err="1">
                <a:ln w="0"/>
                <a:solidFill>
                  <a:srgbClr val="D26828"/>
                </a:solidFill>
                <a:effectLst>
                  <a:reflection blurRad="6350" stA="53000" endA="300" endPos="35500" dir="5400000" sy="-90000" algn="bl" rotWithShape="0"/>
                </a:effectLst>
              </a:rPr>
              <a:t>PySTA</a:t>
            </a:r>
            <a:endParaRPr lang="en-US" sz="8800" dirty="0">
              <a:ln w="0"/>
              <a:solidFill>
                <a:srgbClr val="D26828"/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544462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Development: GUI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plot_in_gui.py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05/02/2019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Integrated Data Collection with Raspberry Pi and Python. ME 369 Final Project.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FDF5AB-F494-409D-B873-C992CEA144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9712" y="2162175"/>
            <a:ext cx="6124575" cy="253365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1ADA796-6443-4A57-B3E0-EA21B47DBE93}"/>
              </a:ext>
            </a:extLst>
          </p:cNvPr>
          <p:cNvSpPr/>
          <p:nvPr/>
        </p:nvSpPr>
        <p:spPr>
          <a:xfrm>
            <a:off x="2929631" y="2162174"/>
            <a:ext cx="4296792" cy="1184707"/>
          </a:xfrm>
          <a:prstGeom prst="rect">
            <a:avLst/>
          </a:prstGeom>
          <a:noFill/>
          <a:ln w="38100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211D6B7-A9FA-4967-8A12-D32EAC86A982}"/>
              </a:ext>
            </a:extLst>
          </p:cNvPr>
          <p:cNvSpPr/>
          <p:nvPr/>
        </p:nvSpPr>
        <p:spPr>
          <a:xfrm>
            <a:off x="2929631" y="3536828"/>
            <a:ext cx="4616388" cy="1151600"/>
          </a:xfrm>
          <a:prstGeom prst="rect">
            <a:avLst/>
          </a:prstGeom>
          <a:noFill/>
          <a:ln w="38100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5404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GUI: Animation tab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05/02/2019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Integrated Data Collection with Raspberry Pi and Python. ME 369 Final Project.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201660E-8C02-4A5B-B908-97895A55D4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408" t="22678" r="6850" b="8477"/>
          <a:stretch/>
        </p:blipFill>
        <p:spPr>
          <a:xfrm>
            <a:off x="680498" y="929032"/>
            <a:ext cx="7466708" cy="512064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4AC49D2-897F-4529-B2A8-88D4E31BC5AB}"/>
              </a:ext>
            </a:extLst>
          </p:cNvPr>
          <p:cNvSpPr/>
          <p:nvPr/>
        </p:nvSpPr>
        <p:spPr>
          <a:xfrm>
            <a:off x="761446" y="5628443"/>
            <a:ext cx="7304812" cy="300525"/>
          </a:xfrm>
          <a:prstGeom prst="rect">
            <a:avLst/>
          </a:prstGeom>
          <a:noFill/>
          <a:ln w="38100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0851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Development: GUI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/>
              <a:t>beam_</a:t>
            </a:r>
            <a:r>
              <a:rPr lang="en-US" b="1" dirty="0" err="1"/>
              <a:t>animate_in_</a:t>
            </a:r>
            <a:r>
              <a:rPr lang="en-US" b="1" err="1"/>
              <a:t>gui</a:t>
            </a:r>
            <a:r>
              <a:rPr lang="en-US" b="1"/>
              <a:t>.py</a:t>
            </a:r>
            <a:endParaRPr lang="en-US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05/02/2019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Integrated Data Collection with Raspberry Pi and Python. ME 369 Final Project.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48826C-51E0-465E-9C65-25F4FA1C67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2934116"/>
            <a:ext cx="8686800" cy="94028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BDCF821-EF01-4A69-97A1-AC4795429513}"/>
              </a:ext>
            </a:extLst>
          </p:cNvPr>
          <p:cNvSpPr/>
          <p:nvPr/>
        </p:nvSpPr>
        <p:spPr>
          <a:xfrm>
            <a:off x="1505166" y="3527460"/>
            <a:ext cx="7304812" cy="300525"/>
          </a:xfrm>
          <a:prstGeom prst="rect">
            <a:avLst/>
          </a:prstGeom>
          <a:noFill/>
          <a:ln w="38100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6148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Development: Animation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05/02/2019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Integrated Data Collection with Raspberry Pi and Python. ME 369 Final Project.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04" t="4490" r="23149" b="42792"/>
          <a:stretch/>
        </p:blipFill>
        <p:spPr>
          <a:xfrm>
            <a:off x="100361" y="1363930"/>
            <a:ext cx="9043639" cy="4107125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601687" y="1790690"/>
            <a:ext cx="3122820" cy="238831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0361" y="2892093"/>
            <a:ext cx="1417320" cy="238831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501804" y="3565822"/>
            <a:ext cx="3566160" cy="238831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955288" y="4929048"/>
            <a:ext cx="1005840" cy="238831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404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15" grpId="0" animBg="1"/>
      <p:bldP spid="1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Development: Animation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05/02/2019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Integrated Data Collection with Raspberry Pi and Python. ME 369 Final Project.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06" t="19269" r="23049" b="20048"/>
          <a:stretch/>
        </p:blipFill>
        <p:spPr>
          <a:xfrm>
            <a:off x="-1" y="929032"/>
            <a:ext cx="9113723" cy="475809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393699" y="946460"/>
            <a:ext cx="2103120" cy="238831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758595" y="3866905"/>
            <a:ext cx="5212080" cy="238831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882061" y="4538182"/>
            <a:ext cx="3977640" cy="238831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882061" y="2733782"/>
            <a:ext cx="1417320" cy="238831"/>
          </a:xfrm>
          <a:prstGeom prst="rect">
            <a:avLst/>
          </a:pr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4923202" y="4777013"/>
            <a:ext cx="960120" cy="238831"/>
          </a:xfrm>
          <a:prstGeom prst="rect">
            <a:avLst/>
          </a:pr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954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4" grpId="0" animBg="1"/>
      <p:bldP spid="15" grpId="0" animBg="1"/>
      <p:bldP spid="1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Development: Animation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05/02/2019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Integrated Data Collection with Raspberry Pi and Python. ME 369 Final Project.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05" t="28244" r="22928" b="5999"/>
          <a:stretch/>
        </p:blipFill>
        <p:spPr>
          <a:xfrm>
            <a:off x="81465" y="875930"/>
            <a:ext cx="9012336" cy="5089971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57200" y="2631323"/>
            <a:ext cx="1325880" cy="238831"/>
          </a:xfrm>
          <a:prstGeom prst="rect">
            <a:avLst/>
          </a:pr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79502" y="4179196"/>
            <a:ext cx="1874520" cy="238831"/>
          </a:xfrm>
          <a:prstGeom prst="rect">
            <a:avLst/>
          </a:prstGeom>
          <a:noFill/>
          <a:ln w="38100">
            <a:solidFill>
              <a:srgbClr val="00FA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021658" y="1065876"/>
            <a:ext cx="1965960" cy="238831"/>
          </a:xfrm>
          <a:prstGeom prst="rect">
            <a:avLst/>
          </a:prstGeom>
          <a:noFill/>
          <a:ln w="38100">
            <a:solidFill>
              <a:srgbClr val="00FA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6503965" y="1530324"/>
            <a:ext cx="2468880" cy="238831"/>
          </a:xfrm>
          <a:prstGeom prst="rect">
            <a:avLst/>
          </a:pr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915515" y="1080229"/>
            <a:ext cx="3977640" cy="238831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379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Development: Animation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Simulated Voltage Outputs: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>
          <a:xfrm>
            <a:off x="4495801" y="1059794"/>
            <a:ext cx="4554378" cy="5066370"/>
          </a:xfrm>
        </p:spPr>
        <p:txBody>
          <a:bodyPr/>
          <a:lstStyle/>
          <a:p>
            <a:r>
              <a:rPr lang="en-US" dirty="0"/>
              <a:t>Simulated Beam Displacement Animation: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05/02/2019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Integrated Data Collection with Raspberry Pi and Python. ME 369 Final Project.</a:t>
            </a:r>
            <a:endParaRPr lang="en-US" dirty="0"/>
          </a:p>
        </p:txBody>
      </p:sp>
      <p:pic>
        <p:nvPicPr>
          <p:cNvPr id="3" name="video1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r="3339" b="1094"/>
          <a:stretch/>
        </p:blipFill>
        <p:spPr>
          <a:xfrm>
            <a:off x="84710" y="1673367"/>
            <a:ext cx="4411090" cy="3378141"/>
          </a:xfrm>
          <a:prstGeom prst="rect">
            <a:avLst/>
          </a:prstGeom>
        </p:spPr>
      </p:pic>
      <p:pic>
        <p:nvPicPr>
          <p:cNvPr id="6" name="video2.mov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7"/>
          <a:srcRect r="3356"/>
          <a:stretch/>
        </p:blipFill>
        <p:spPr>
          <a:xfrm>
            <a:off x="4572000" y="1669492"/>
            <a:ext cx="4478179" cy="3478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198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5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4655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584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6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Development: Animation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Simulated Voltage Outputs: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>
          <a:xfrm>
            <a:off x="4495801" y="1059794"/>
            <a:ext cx="4554378" cy="5066370"/>
          </a:xfrm>
        </p:spPr>
        <p:txBody>
          <a:bodyPr/>
          <a:lstStyle/>
          <a:p>
            <a:r>
              <a:rPr lang="en-US" dirty="0"/>
              <a:t>Simulated Beam Displacement Animation: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05/02/2019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Integrated Data Collection with Raspberry Pi and Python. ME 369 Final Project.</a:t>
            </a:r>
            <a:endParaRPr lang="en-US" dirty="0"/>
          </a:p>
        </p:txBody>
      </p:sp>
      <p:pic>
        <p:nvPicPr>
          <p:cNvPr id="3" name="video1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r="3339" b="1094"/>
          <a:stretch/>
        </p:blipFill>
        <p:spPr>
          <a:xfrm>
            <a:off x="84710" y="1673367"/>
            <a:ext cx="4411090" cy="3378141"/>
          </a:xfrm>
          <a:prstGeom prst="rect">
            <a:avLst/>
          </a:prstGeom>
        </p:spPr>
      </p:pic>
      <p:pic>
        <p:nvPicPr>
          <p:cNvPr id="11" name="video2.mov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7"/>
          <a:srcRect l="-205" r="6003"/>
          <a:stretch/>
        </p:blipFill>
        <p:spPr>
          <a:xfrm>
            <a:off x="4593159" y="1673367"/>
            <a:ext cx="4359661" cy="3478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633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5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18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Saving data to file in the GUI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Interfacing setup with hydraulic servos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05/02/2019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Integrated Data Collection with Raspberry Pi and Python. ME 369 Final Project.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5070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145695" y="1957755"/>
            <a:ext cx="48526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Times New Roman"/>
                <a:cs typeface="Times New Roman"/>
              </a:rPr>
              <a:t>Questions or Comments?</a:t>
            </a:r>
          </a:p>
        </p:txBody>
      </p:sp>
    </p:spTree>
    <p:extLst>
      <p:ext uri="{BB962C8B-B14F-4D97-AF65-F5344CB8AC3E}">
        <p14:creationId xmlns:p14="http://schemas.microsoft.com/office/powerpoint/2010/main" val="9469374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400050" indent="-400050">
              <a:buFont typeface="+mj-lt"/>
              <a:buAutoNum type="romanUcPeriod"/>
            </a:pPr>
            <a:r>
              <a:rPr lang="en-US" sz="2800" dirty="0"/>
              <a:t>Overall Objective</a:t>
            </a:r>
          </a:p>
          <a:p>
            <a:pPr marL="400050" indent="-400050">
              <a:buFont typeface="+mj-lt"/>
              <a:buAutoNum type="romanUcPeriod"/>
            </a:pPr>
            <a:r>
              <a:rPr lang="en-US" sz="2800" dirty="0"/>
              <a:t>Goal of Project</a:t>
            </a:r>
          </a:p>
          <a:p>
            <a:pPr marL="400050" indent="-400050">
              <a:buFont typeface="+mj-lt"/>
              <a:buAutoNum type="romanUcPeriod"/>
            </a:pPr>
            <a:r>
              <a:rPr lang="en-US" sz="2800" dirty="0"/>
              <a:t> Demonstration</a:t>
            </a:r>
          </a:p>
          <a:p>
            <a:pPr marL="400050" indent="-400050">
              <a:buFont typeface="+mj-lt"/>
              <a:buAutoNum type="romanUcPeriod"/>
            </a:pPr>
            <a:r>
              <a:rPr lang="en-US" sz="2800" dirty="0"/>
              <a:t> Code Development</a:t>
            </a:r>
          </a:p>
          <a:p>
            <a:pPr marL="1143000" lvl="1" indent="-400050">
              <a:buFont typeface="+mj-lt"/>
              <a:buAutoNum type="romanUcPeriod"/>
            </a:pPr>
            <a:r>
              <a:rPr lang="en-US" sz="2400" dirty="0"/>
              <a:t>Signal Reading</a:t>
            </a:r>
          </a:p>
          <a:p>
            <a:pPr marL="1143000" lvl="1" indent="-400050">
              <a:buFont typeface="+mj-lt"/>
              <a:buAutoNum type="romanUcPeriod"/>
            </a:pPr>
            <a:r>
              <a:rPr lang="en-US" sz="2400" dirty="0"/>
              <a:t>GUI</a:t>
            </a:r>
          </a:p>
          <a:p>
            <a:pPr marL="1143000" lvl="1" indent="-400050">
              <a:buFont typeface="+mj-lt"/>
              <a:buAutoNum type="romanUcPeriod"/>
            </a:pPr>
            <a:r>
              <a:rPr lang="en-US" sz="2400" dirty="0"/>
              <a:t> Animation</a:t>
            </a:r>
          </a:p>
          <a:p>
            <a:pPr marL="400050" indent="-400050">
              <a:buFont typeface="+mj-lt"/>
              <a:buAutoNum type="romanUcPeriod"/>
            </a:pPr>
            <a:r>
              <a:rPr lang="en-US" sz="2800" dirty="0"/>
              <a:t>Future Work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2/26/2019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Performance and Acoustics of Stacked Rotors. Progress report 13.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65089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Overall Objective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800" dirty="0"/>
              <a:t>Replicate an </a:t>
            </a:r>
            <a:r>
              <a:rPr lang="en-US" sz="2800" b="1" dirty="0"/>
              <a:t>instrument interface </a:t>
            </a:r>
            <a:r>
              <a:rPr lang="en-US" sz="2800" dirty="0"/>
              <a:t>such as LabVIEW using Python and a Raspberry Pi, making data collection for small experiments </a:t>
            </a:r>
            <a:r>
              <a:rPr lang="en-US" sz="2800" b="1" dirty="0"/>
              <a:t>portable</a:t>
            </a:r>
            <a:r>
              <a:rPr lang="en-US" sz="2800" dirty="0"/>
              <a:t>, </a:t>
            </a:r>
            <a:r>
              <a:rPr lang="en-US" sz="2800" b="1" dirty="0"/>
              <a:t>affordable</a:t>
            </a:r>
            <a:r>
              <a:rPr lang="en-US" sz="2800" dirty="0"/>
              <a:t>, and </a:t>
            </a:r>
            <a:r>
              <a:rPr lang="en-US" sz="2800" b="1" dirty="0"/>
              <a:t>user-friendly</a:t>
            </a:r>
            <a:r>
              <a:rPr lang="en-US" sz="2800" dirty="0"/>
              <a:t>. </a:t>
            </a:r>
            <a:endParaRPr lang="en-US" dirty="0"/>
          </a:p>
          <a:p>
            <a:pPr marL="342900" indent="-342900">
              <a:buFont typeface="Arial" charset="0"/>
              <a:buChar char="•"/>
            </a:pPr>
            <a:r>
              <a:rPr lang="en-US" sz="2200" dirty="0"/>
              <a:t>LabVIEW can be large and expensive </a:t>
            </a:r>
          </a:p>
          <a:p>
            <a:pPr marL="1085850" lvl="1" indent="-342900">
              <a:buFont typeface="Arial" charset="0"/>
              <a:buChar char="•"/>
            </a:pPr>
            <a:r>
              <a:rPr lang="en-US" sz="2200" dirty="0"/>
              <a:t>Software: $400 - $5000 /year</a:t>
            </a:r>
          </a:p>
          <a:p>
            <a:pPr marL="1085850" lvl="1" indent="-342900">
              <a:buFont typeface="Arial" charset="0"/>
              <a:buChar char="•"/>
            </a:pPr>
            <a:r>
              <a:rPr lang="en-US" sz="2200" dirty="0"/>
              <a:t>Data Acquisition: &gt; $200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200" dirty="0" err="1"/>
              <a:t>PySTA</a:t>
            </a:r>
            <a:endParaRPr lang="en-US" sz="2200" dirty="0"/>
          </a:p>
          <a:p>
            <a:pPr marL="1085850" lvl="1" indent="-342900">
              <a:buFont typeface="Arial" charset="0"/>
              <a:buChar char="•"/>
            </a:pPr>
            <a:r>
              <a:rPr lang="en-US" sz="2200" dirty="0"/>
              <a:t>Python: FREE</a:t>
            </a:r>
          </a:p>
          <a:p>
            <a:pPr marL="1085850" lvl="1" indent="-342900">
              <a:buFont typeface="Arial" charset="0"/>
              <a:buChar char="•"/>
            </a:pPr>
            <a:r>
              <a:rPr lang="en-US" sz="2200" dirty="0"/>
              <a:t>Data Acquisition:</a:t>
            </a:r>
          </a:p>
          <a:p>
            <a:pPr marL="1485900" lvl="2" indent="-342900">
              <a:buFont typeface="Arial" charset="0"/>
              <a:buChar char="•"/>
            </a:pPr>
            <a:r>
              <a:rPr lang="en-US" sz="2200" dirty="0"/>
              <a:t>Raspberry Pi: </a:t>
            </a:r>
          </a:p>
          <a:p>
            <a:pPr marL="1485900" lvl="2" indent="-342900">
              <a:buFont typeface="Arial" charset="0"/>
              <a:buChar char="•"/>
            </a:pPr>
            <a:r>
              <a:rPr lang="en-US" sz="2200" dirty="0"/>
              <a:t>Analog to Digital Converters: $2.50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05/02/2019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Integrated Data Collection with Raspberry Pi and Python. ME 369 Final Project.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51026" b="22105"/>
          <a:stretch/>
        </p:blipFill>
        <p:spPr>
          <a:xfrm>
            <a:off x="5283845" y="2347973"/>
            <a:ext cx="3589291" cy="2374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0752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 of Project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05/02/2019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Integrated Data Collection with Raspberry Pi and Python. ME 369 Final Project.</a:t>
            </a:r>
            <a:endParaRPr 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354548" y="1402538"/>
            <a:ext cx="2307693" cy="1178872"/>
            <a:chOff x="457200" y="1465025"/>
            <a:chExt cx="2307693" cy="1178872"/>
          </a:xfrm>
        </p:grpSpPr>
        <p:pic>
          <p:nvPicPr>
            <p:cNvPr id="2050" name="Picture 2" descr="mage result for cantilever beam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860" r="-1" b="75761"/>
            <a:stretch/>
          </p:blipFill>
          <p:spPr bwMode="auto">
            <a:xfrm>
              <a:off x="457200" y="1646478"/>
              <a:ext cx="1926693" cy="8036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/>
            <p:cNvSpPr txBox="1"/>
            <p:nvPr/>
          </p:nvSpPr>
          <p:spPr>
            <a:xfrm>
              <a:off x="1956000" y="2243787"/>
              <a:ext cx="80889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i="1">
                  <a:latin typeface="Arial" charset="0"/>
                  <a:ea typeface="Arial" charset="0"/>
                  <a:cs typeface="Arial" charset="0"/>
                </a:rPr>
                <a:t>y</a:t>
              </a:r>
              <a:r>
                <a:rPr lang="en-US" sz="2000">
                  <a:latin typeface="Arial" charset="0"/>
                  <a:ea typeface="Arial" charset="0"/>
                  <a:cs typeface="Arial" charset="0"/>
                </a:rPr>
                <a:t>(</a:t>
              </a:r>
              <a:r>
                <a:rPr lang="en-US" sz="2000" i="1">
                  <a:latin typeface="Arial" charset="0"/>
                  <a:ea typeface="Arial" charset="0"/>
                  <a:cs typeface="Arial" charset="0"/>
                </a:rPr>
                <a:t>t</a:t>
              </a:r>
              <a:r>
                <a:rPr lang="en-US" sz="2000">
                  <a:latin typeface="Arial" charset="0"/>
                  <a:ea typeface="Arial" charset="0"/>
                  <a:cs typeface="Arial" charset="0"/>
                </a:rPr>
                <a:t>)</a:t>
              </a:r>
              <a:endParaRPr lang="en-US" sz="2000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1420546" y="1875692"/>
              <a:ext cx="259245" cy="45719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2235658" y="2258251"/>
              <a:ext cx="259245" cy="45719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 flipV="1">
              <a:off x="2360447" y="2026698"/>
              <a:ext cx="0" cy="231553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1147107" y="1465025"/>
              <a:ext cx="80889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i="1" dirty="0">
                  <a:latin typeface="Arial" charset="0"/>
                  <a:ea typeface="Arial" charset="0"/>
                  <a:cs typeface="Arial" charset="0"/>
                </a:rPr>
                <a:t>a</a:t>
              </a:r>
              <a:r>
                <a:rPr lang="en-US" sz="2000" dirty="0">
                  <a:latin typeface="Arial" charset="0"/>
                  <a:ea typeface="Arial" charset="0"/>
                  <a:cs typeface="Arial" charset="0"/>
                </a:rPr>
                <a:t>(</a:t>
              </a:r>
              <a:r>
                <a:rPr lang="en-US" sz="2000" i="1" dirty="0">
                  <a:latin typeface="Arial" charset="0"/>
                  <a:ea typeface="Arial" charset="0"/>
                  <a:cs typeface="Arial" charset="0"/>
                </a:rPr>
                <a:t>t</a:t>
              </a:r>
              <a:r>
                <a:rPr lang="en-US" sz="2000" dirty="0">
                  <a:latin typeface="Arial" charset="0"/>
                  <a:ea typeface="Arial" charset="0"/>
                  <a:cs typeface="Arial" charset="0"/>
                </a:rPr>
                <a:t>)</a:t>
              </a:r>
            </a:p>
          </p:txBody>
        </p:sp>
      </p:grpSp>
      <p:sp>
        <p:nvSpPr>
          <p:cNvPr id="15" name="Right Arrow 14"/>
          <p:cNvSpPr/>
          <p:nvPr/>
        </p:nvSpPr>
        <p:spPr>
          <a:xfrm>
            <a:off x="2726540" y="1646738"/>
            <a:ext cx="890954" cy="378652"/>
          </a:xfrm>
          <a:prstGeom prst="rightArrow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/>
          <p:cNvGrpSpPr/>
          <p:nvPr/>
        </p:nvGrpSpPr>
        <p:grpSpPr>
          <a:xfrm>
            <a:off x="3721503" y="1334116"/>
            <a:ext cx="1753119" cy="1303394"/>
            <a:chOff x="3825563" y="1192757"/>
            <a:chExt cx="1753119" cy="1303394"/>
          </a:xfrm>
        </p:grpSpPr>
        <p:pic>
          <p:nvPicPr>
            <p:cNvPr id="2052" name="Picture 4" descr="mage result for raspberry pi 3 logo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66857" y="1192757"/>
              <a:ext cx="1078953" cy="9602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/>
            <p:cNvSpPr txBox="1"/>
            <p:nvPr/>
          </p:nvSpPr>
          <p:spPr>
            <a:xfrm>
              <a:off x="3825563" y="2096041"/>
              <a:ext cx="175311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Arial" charset="0"/>
                  <a:ea typeface="Arial" charset="0"/>
                  <a:cs typeface="Arial" charset="0"/>
                </a:rPr>
                <a:t>Raspberry Pi</a:t>
              </a:r>
            </a:p>
          </p:txBody>
        </p:sp>
      </p:grpSp>
      <p:sp>
        <p:nvSpPr>
          <p:cNvPr id="20" name="Right Arrow 19"/>
          <p:cNvSpPr/>
          <p:nvPr/>
        </p:nvSpPr>
        <p:spPr>
          <a:xfrm>
            <a:off x="5547634" y="1646738"/>
            <a:ext cx="890954" cy="378652"/>
          </a:xfrm>
          <a:prstGeom prst="rightArrow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/>
          <p:cNvGrpSpPr/>
          <p:nvPr/>
        </p:nvGrpSpPr>
        <p:grpSpPr>
          <a:xfrm>
            <a:off x="6759049" y="1207336"/>
            <a:ext cx="1753119" cy="1348166"/>
            <a:chOff x="6861570" y="1147985"/>
            <a:chExt cx="1753119" cy="1348166"/>
          </a:xfrm>
        </p:grpSpPr>
        <p:pic>
          <p:nvPicPr>
            <p:cNvPr id="2056" name="Picture 8" descr="elated image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46997" y="1147985"/>
              <a:ext cx="1582264" cy="9781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/>
            <p:cNvSpPr txBox="1"/>
            <p:nvPr/>
          </p:nvSpPr>
          <p:spPr>
            <a:xfrm>
              <a:off x="6861570" y="2096041"/>
              <a:ext cx="175311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Arial" charset="0"/>
                  <a:ea typeface="Arial" charset="0"/>
                  <a:cs typeface="Arial" charset="0"/>
                </a:rPr>
                <a:t>GUI in </a:t>
              </a:r>
              <a:r>
                <a:rPr lang="en-US" sz="2000" dirty="0" err="1">
                  <a:latin typeface="Arial" charset="0"/>
                  <a:ea typeface="Arial" charset="0"/>
                  <a:cs typeface="Arial" charset="0"/>
                </a:rPr>
                <a:t>PyQT</a:t>
              </a:r>
              <a:endParaRPr lang="en-US" sz="2000" dirty="0">
                <a:latin typeface="Arial" charset="0"/>
                <a:ea typeface="Arial" charset="0"/>
                <a:cs typeface="Arial" charset="0"/>
              </a:endParaRPr>
            </a:p>
          </p:txBody>
        </p:sp>
      </p:grpSp>
      <p:sp>
        <p:nvSpPr>
          <p:cNvPr id="24" name="Right Arrow 23"/>
          <p:cNvSpPr/>
          <p:nvPr/>
        </p:nvSpPr>
        <p:spPr>
          <a:xfrm rot="5400000">
            <a:off x="1266579" y="3316895"/>
            <a:ext cx="548640" cy="365760"/>
          </a:xfrm>
          <a:prstGeom prst="rightArrow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/>
          <p:cNvSpPr/>
          <p:nvPr/>
        </p:nvSpPr>
        <p:spPr>
          <a:xfrm rot="5400000">
            <a:off x="4330186" y="3300406"/>
            <a:ext cx="548640" cy="365760"/>
          </a:xfrm>
          <a:prstGeom prst="rightArrow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/>
          <p:cNvSpPr/>
          <p:nvPr/>
        </p:nvSpPr>
        <p:spPr>
          <a:xfrm rot="5400000">
            <a:off x="7393793" y="3310269"/>
            <a:ext cx="548640" cy="365760"/>
          </a:xfrm>
          <a:prstGeom prst="rightArrow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/>
          <p:cNvCxnSpPr/>
          <p:nvPr/>
        </p:nvCxnSpPr>
        <p:spPr>
          <a:xfrm>
            <a:off x="1449826" y="3219481"/>
            <a:ext cx="6309360" cy="5974"/>
          </a:xfrm>
          <a:prstGeom prst="line">
            <a:avLst/>
          </a:prstGeom>
          <a:ln w="187325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H="1" flipV="1">
            <a:off x="7668115" y="2555181"/>
            <a:ext cx="1" cy="758213"/>
          </a:xfrm>
          <a:prstGeom prst="line">
            <a:avLst/>
          </a:prstGeom>
          <a:ln w="187325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657895" y="5514793"/>
            <a:ext cx="17531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rial" charset="0"/>
                <a:ea typeface="Arial" charset="0"/>
                <a:cs typeface="Arial" charset="0"/>
              </a:rPr>
              <a:t>Store Data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3695442" y="5500613"/>
            <a:ext cx="17531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rial" charset="0"/>
                <a:ea typeface="Arial" charset="0"/>
                <a:cs typeface="Arial" charset="0"/>
              </a:rPr>
              <a:t> Live Voltage Outputs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6785109" y="5520661"/>
            <a:ext cx="17531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rial" charset="0"/>
                <a:ea typeface="Arial" charset="0"/>
                <a:cs typeface="Arial" charset="0"/>
              </a:rPr>
              <a:t>Beam Animation</a:t>
            </a:r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22" r="6600"/>
          <a:stretch/>
        </p:blipFill>
        <p:spPr>
          <a:xfrm>
            <a:off x="3373376" y="3865694"/>
            <a:ext cx="2300479" cy="1699103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0921" y="3775644"/>
            <a:ext cx="2449370" cy="1837027"/>
          </a:xfrm>
          <a:prstGeom prst="rect">
            <a:avLst/>
          </a:prstGeom>
        </p:spPr>
      </p:pic>
      <p:pic>
        <p:nvPicPr>
          <p:cNvPr id="1028" name="Picture 4" descr="mage result for file folders clipart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232" y="3952674"/>
            <a:ext cx="2030440" cy="1543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74872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 wiring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5876"/>
            <a:ext cx="8229600" cy="4972615"/>
          </a:xfrm>
        </p:spPr>
        <p:txBody>
          <a:bodyPr/>
          <a:lstStyle/>
          <a:p>
            <a:r>
              <a:rPr lang="en-US" dirty="0"/>
              <a:t>Connection of Analog-Digital-Converter</a:t>
            </a:r>
          </a:p>
          <a:p>
            <a:r>
              <a:rPr lang="en-US" dirty="0">
                <a:hlinkClick r:id="rId2"/>
              </a:rPr>
              <a:t>https://cdn-shop.adafruit.com/datasheets/MCP3008.pdf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05/02/2019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Integrated Data Collection with Raspberry Pi and Python. ME 369 Final Project.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2649" y="2036954"/>
            <a:ext cx="4137535" cy="349427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16033" y="3430146"/>
            <a:ext cx="17856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2"/>
                </a:solidFill>
                <a:latin typeface="Times New Roman"/>
                <a:cs typeface="Times New Roman"/>
              </a:rPr>
              <a:t>Analog sensor connection side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670813" y="3496286"/>
            <a:ext cx="17856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2"/>
                </a:solidFill>
                <a:latin typeface="Times New Roman"/>
                <a:cs typeface="Times New Roman"/>
              </a:rPr>
              <a:t>Raspberry Pi connection side</a:t>
            </a:r>
          </a:p>
        </p:txBody>
      </p:sp>
    </p:spTree>
    <p:extLst>
      <p:ext uri="{BB962C8B-B14F-4D97-AF65-F5344CB8AC3E}">
        <p14:creationId xmlns:p14="http://schemas.microsoft.com/office/powerpoint/2010/main" val="12510572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Development: Signal Reading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5876"/>
            <a:ext cx="8600536" cy="5077806"/>
          </a:xfrm>
        </p:spPr>
        <p:txBody>
          <a:bodyPr>
            <a:normAutofit/>
          </a:bodyPr>
          <a:lstStyle/>
          <a:p>
            <a:r>
              <a:rPr lang="en-US" dirty="0"/>
              <a:t>Main library used: Adafruit_MCP3008 and </a:t>
            </a:r>
            <a:r>
              <a:rPr lang="en-US" dirty="0" err="1"/>
              <a:t>SPI.SpiDev</a:t>
            </a:r>
            <a:endParaRPr lang="en-US" dirty="0"/>
          </a:p>
          <a:p>
            <a:r>
              <a:rPr lang="en-US" dirty="0"/>
              <a:t>Interface between Analog-Digital-Converter (MCP3008) and Raspberry Pi</a:t>
            </a:r>
          </a:p>
          <a:p>
            <a:endParaRPr lang="en-US" dirty="0"/>
          </a:p>
          <a:p>
            <a:r>
              <a:rPr lang="en-US" dirty="0"/>
              <a:t>Create an object:</a:t>
            </a:r>
          </a:p>
          <a:p>
            <a:r>
              <a:rPr lang="en-US" dirty="0" err="1">
                <a:solidFill>
                  <a:srgbClr val="24292E"/>
                </a:solidFill>
                <a:latin typeface="SFMono-Regular"/>
              </a:rPr>
              <a:t>mcp</a:t>
            </a:r>
            <a:r>
              <a:rPr lang="en-US" dirty="0">
                <a:solidFill>
                  <a:srgbClr val="24292E"/>
                </a:solidFill>
                <a:latin typeface="SFMono-Regular"/>
              </a:rPr>
              <a:t> </a:t>
            </a:r>
            <a:r>
              <a:rPr lang="en-US" dirty="0">
                <a:solidFill>
                  <a:srgbClr val="D73A49"/>
                </a:solidFill>
                <a:latin typeface="SFMono-Regular"/>
              </a:rPr>
              <a:t>=</a:t>
            </a:r>
            <a:r>
              <a:rPr lang="en-US" dirty="0">
                <a:solidFill>
                  <a:srgbClr val="24292E"/>
                </a:solidFill>
                <a:latin typeface="SFMono-Regular"/>
              </a:rPr>
              <a:t> Adafruit_MCP3008.MCP3008(</a:t>
            </a:r>
            <a:r>
              <a:rPr lang="en-US" dirty="0" err="1">
                <a:latin typeface="SFMono-Regular"/>
              </a:rPr>
              <a:t>spi</a:t>
            </a:r>
            <a:r>
              <a:rPr lang="en-US" dirty="0">
                <a:latin typeface="SFMono-Regular"/>
              </a:rPr>
              <a:t>=</a:t>
            </a:r>
            <a:r>
              <a:rPr lang="en-US" dirty="0" err="1">
                <a:latin typeface="SFMono-Regular"/>
              </a:rPr>
              <a:t>SPI.SpiDev</a:t>
            </a:r>
            <a:r>
              <a:rPr lang="en-US" dirty="0">
                <a:latin typeface="SFMono-Regular"/>
              </a:rPr>
              <a:t>(SPI_PORT,SPI_DEVICE</a:t>
            </a:r>
            <a:r>
              <a:rPr lang="en-US" dirty="0">
                <a:solidFill>
                  <a:srgbClr val="24292E"/>
                </a:solidFill>
                <a:latin typeface="SFMono-Regular"/>
              </a:rPr>
              <a:t>))</a:t>
            </a:r>
            <a:endParaRPr lang="en-US" dirty="0"/>
          </a:p>
          <a:p>
            <a:endParaRPr lang="en-US" dirty="0"/>
          </a:p>
          <a:p>
            <a:r>
              <a:rPr lang="en-US" dirty="0"/>
              <a:t>…and read the data:</a:t>
            </a:r>
          </a:p>
          <a:p>
            <a:endParaRPr lang="en-US" dirty="0"/>
          </a:p>
          <a:p>
            <a:r>
              <a:rPr lang="en-US" altLang="en-US" dirty="0">
                <a:solidFill>
                  <a:srgbClr val="000000"/>
                </a:solidFill>
                <a:latin typeface="Arial Unicode MS" panose="020B0604020202020204" pitchFamily="34" charset="-128"/>
              </a:rPr>
              <a:t>for </a:t>
            </a:r>
            <a:r>
              <a:rPr lang="en-US" altLang="en-US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i</a:t>
            </a:r>
            <a:r>
              <a:rPr lang="en-US" altLang="en-US" dirty="0">
                <a:solidFill>
                  <a:srgbClr val="000000"/>
                </a:solidFill>
                <a:latin typeface="Arial Unicode MS" panose="020B0604020202020204" pitchFamily="34" charset="-128"/>
              </a:rPr>
              <a:t> in range(0,8): # loop over all channels</a:t>
            </a:r>
          </a:p>
          <a:p>
            <a:r>
              <a:rPr lang="en-US" altLang="en-US" dirty="0">
                <a:solidFill>
                  <a:srgbClr val="000000"/>
                </a:solidFill>
                <a:latin typeface="Arial Unicode MS" panose="020B0604020202020204" pitchFamily="34" charset="-128"/>
              </a:rPr>
              <a:t> values[</a:t>
            </a:r>
            <a:r>
              <a:rPr lang="en-US" altLang="en-US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i</a:t>
            </a:r>
            <a:r>
              <a:rPr lang="en-US" altLang="en-US" dirty="0">
                <a:solidFill>
                  <a:srgbClr val="000000"/>
                </a:solidFill>
                <a:latin typeface="Arial Unicode MS" panose="020B0604020202020204" pitchFamily="34" charset="-128"/>
              </a:rPr>
              <a:t>] = </a:t>
            </a:r>
            <a:r>
              <a:rPr lang="en-US" altLang="en-US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mcp.read_adc</a:t>
            </a:r>
            <a:r>
              <a:rPr lang="en-US" altLang="en-US" dirty="0">
                <a:solidFill>
                  <a:srgbClr val="000000"/>
                </a:solidFill>
                <a:latin typeface="Arial Unicode MS" panose="020B0604020202020204" pitchFamily="34" charset="-128"/>
              </a:rPr>
              <a:t>(</a:t>
            </a:r>
            <a:r>
              <a:rPr lang="en-US" altLang="en-US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i</a:t>
            </a:r>
            <a:r>
              <a:rPr lang="en-US" altLang="en-US" dirty="0">
                <a:solidFill>
                  <a:srgbClr val="000000"/>
                </a:solidFill>
                <a:latin typeface="Arial Unicode MS" panose="020B0604020202020204" pitchFamily="34" charset="-128"/>
              </a:rPr>
              <a:t>)*3.3/1024 #  read and convert to Volts</a:t>
            </a:r>
            <a:r>
              <a:rPr lang="en-US" altLang="en-US" sz="800" dirty="0"/>
              <a:t>  </a:t>
            </a:r>
            <a:endParaRPr lang="en-US" altLang="en-US" sz="4000" dirty="0">
              <a:latin typeface="Arial" panose="020B0604020202020204" pitchFamily="34" charset="0"/>
            </a:endParaRP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05/02/2019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Integrated Data Collection with Raspberry Pi and Python. ME 369 Final Project.</a:t>
            </a:r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569343" y="2104845"/>
            <a:ext cx="8013940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4618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Development: Signal Reading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5876"/>
            <a:ext cx="8600536" cy="5077806"/>
          </a:xfrm>
        </p:spPr>
        <p:txBody>
          <a:bodyPr>
            <a:normAutofit/>
          </a:bodyPr>
          <a:lstStyle/>
          <a:p>
            <a:r>
              <a:rPr lang="en-US" dirty="0"/>
              <a:t>Class Measurement():</a:t>
            </a:r>
          </a:p>
          <a:p>
            <a:r>
              <a:rPr lang="en-US" dirty="0"/>
              <a:t>	</a:t>
            </a:r>
            <a:r>
              <a:rPr lang="en-US" dirty="0" err="1"/>
              <a:t>def</a:t>
            </a:r>
            <a:r>
              <a:rPr lang="en-US" dirty="0"/>
              <a:t> __</a:t>
            </a:r>
            <a:r>
              <a:rPr lang="en-US" dirty="0" err="1"/>
              <a:t>init</a:t>
            </a:r>
            <a:r>
              <a:rPr lang="en-US" dirty="0"/>
              <a:t>__(self, fs=100):</a:t>
            </a:r>
          </a:p>
          <a:p>
            <a:r>
              <a:rPr lang="en-US" dirty="0"/>
              <a:t>		</a:t>
            </a:r>
            <a:r>
              <a:rPr lang="en-US" dirty="0" err="1"/>
              <a:t>self.time</a:t>
            </a:r>
            <a:r>
              <a:rPr lang="en-US" dirty="0"/>
              <a:t> =  []</a:t>
            </a:r>
          </a:p>
          <a:p>
            <a:r>
              <a:rPr lang="en-US" dirty="0"/>
              <a:t>		</a:t>
            </a:r>
            <a:r>
              <a:rPr lang="en-US" dirty="0" err="1"/>
              <a:t>self.data</a:t>
            </a:r>
            <a:r>
              <a:rPr lang="en-US" dirty="0"/>
              <a:t> = []</a:t>
            </a:r>
          </a:p>
          <a:p>
            <a:r>
              <a:rPr lang="en-US" dirty="0"/>
              <a:t>		</a:t>
            </a:r>
            <a:r>
              <a:rPr lang="en-US" dirty="0" err="1"/>
              <a:t>self.fs</a:t>
            </a:r>
            <a:r>
              <a:rPr lang="en-US" dirty="0"/>
              <a:t> = fs</a:t>
            </a:r>
          </a:p>
          <a:p>
            <a:r>
              <a:rPr lang="en-US" dirty="0"/>
              <a:t>		</a:t>
            </a:r>
          </a:p>
          <a:p>
            <a:endParaRPr lang="en-US" dirty="0"/>
          </a:p>
          <a:p>
            <a:r>
              <a:rPr lang="en-US" dirty="0"/>
              <a:t>	</a:t>
            </a:r>
            <a:r>
              <a:rPr lang="en-US" dirty="0" err="1"/>
              <a:t>def</a:t>
            </a:r>
            <a:r>
              <a:rPr lang="en-US" dirty="0"/>
              <a:t> </a:t>
            </a:r>
            <a:r>
              <a:rPr lang="en-US" dirty="0" err="1"/>
              <a:t>setData</a:t>
            </a:r>
            <a:r>
              <a:rPr lang="en-US" dirty="0"/>
              <a:t>(self, values)</a:t>
            </a:r>
          </a:p>
          <a:p>
            <a:r>
              <a:rPr lang="en-US" dirty="0"/>
              <a:t>	</a:t>
            </a:r>
            <a:r>
              <a:rPr lang="en-US" dirty="0" err="1"/>
              <a:t>def</a:t>
            </a:r>
            <a:r>
              <a:rPr lang="en-US" dirty="0"/>
              <a:t> </a:t>
            </a:r>
            <a:r>
              <a:rPr lang="en-US" dirty="0" err="1"/>
              <a:t>setTime</a:t>
            </a:r>
            <a:r>
              <a:rPr lang="en-US" dirty="0"/>
              <a:t>(self, t0)	</a:t>
            </a:r>
          </a:p>
          <a:p>
            <a:r>
              <a:rPr lang="en-US" dirty="0"/>
              <a:t>	</a:t>
            </a:r>
            <a:r>
              <a:rPr lang="en-US" dirty="0" err="1"/>
              <a:t>def</a:t>
            </a:r>
            <a:r>
              <a:rPr lang="en-US" dirty="0"/>
              <a:t> </a:t>
            </a:r>
            <a:r>
              <a:rPr lang="en-US" dirty="0" err="1"/>
              <a:t>saveData</a:t>
            </a:r>
            <a:r>
              <a:rPr lang="en-US" dirty="0"/>
              <a:t>(self, </a:t>
            </a:r>
            <a:r>
              <a:rPr lang="en-US" dirty="0" err="1"/>
              <a:t>data_type</a:t>
            </a:r>
            <a:r>
              <a:rPr lang="en-US" dirty="0"/>
              <a:t> = ‘</a:t>
            </a:r>
            <a:r>
              <a:rPr lang="en-US" dirty="0" err="1"/>
              <a:t>time_domain</a:t>
            </a:r>
            <a:r>
              <a:rPr lang="en-US" dirty="0"/>
              <a:t>’, ‘name = </a:t>
            </a:r>
            <a:r>
              <a:rPr lang="en-US" dirty="0" err="1"/>
              <a:t>testdata</a:t>
            </a:r>
            <a:r>
              <a:rPr lang="en-US" dirty="0"/>
              <a:t>’)</a:t>
            </a:r>
          </a:p>
          <a:p>
            <a:r>
              <a:rPr lang="en-US" dirty="0"/>
              <a:t>	</a:t>
            </a:r>
            <a:r>
              <a:rPr lang="en-US" dirty="0" err="1"/>
              <a:t>def</a:t>
            </a:r>
            <a:r>
              <a:rPr lang="en-US" dirty="0"/>
              <a:t> </a:t>
            </a:r>
            <a:r>
              <a:rPr lang="en-US" dirty="0" err="1"/>
              <a:t>filterData</a:t>
            </a:r>
            <a:r>
              <a:rPr lang="en-US" dirty="0"/>
              <a:t>(self, </a:t>
            </a:r>
            <a:r>
              <a:rPr lang="en-US" dirty="0" err="1"/>
              <a:t>filter_options</a:t>
            </a:r>
            <a:r>
              <a:rPr lang="en-US" dirty="0"/>
              <a:t>)	 </a:t>
            </a:r>
            <a:r>
              <a:rPr lang="en-US" i="1" dirty="0"/>
              <a:t>future work</a:t>
            </a:r>
          </a:p>
          <a:p>
            <a:endParaRPr lang="en-US" dirty="0"/>
          </a:p>
          <a:p>
            <a:endParaRPr lang="en-US" dirty="0"/>
          </a:p>
          <a:p>
            <a:endParaRPr lang="en-US" altLang="en-US" sz="4000" dirty="0">
              <a:latin typeface="Arial" panose="020B0604020202020204" pitchFamily="34" charset="0"/>
            </a:endParaRP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05/02/2019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Integrated Data Collection with Raspberry Pi and Python. ME 369 Final Project.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68195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GUI: The </a:t>
            </a:r>
            <a:r>
              <a:rPr lang="en-US"/>
              <a:t>PyQt5 Library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Three major actions in PyQt5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05/02/2019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Integrated Data Collection with Raspberry Pi and Python. ME 369 Final Project.</a:t>
            </a:r>
            <a:endParaRPr 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866A59E-5AF8-48B3-A44F-12C2141820B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57200" y="1625600"/>
          <a:ext cx="2377440" cy="3708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77440">
                  <a:extLst>
                    <a:ext uri="{9D8B030D-6E8A-4147-A177-3AD203B41FA5}">
                      <a16:colId xmlns:a16="http://schemas.microsoft.com/office/drawing/2014/main" val="31776043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Create Widgets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929761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Qlabel</a:t>
                      </a:r>
                      <a:r>
                        <a:rPr lang="en-US" dirty="0"/>
                        <a:t>()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6484878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QLineEdit</a:t>
                      </a:r>
                      <a:r>
                        <a:rPr lang="en-US" dirty="0"/>
                        <a:t>()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0734890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QPushButton</a:t>
                      </a:r>
                      <a:r>
                        <a:rPr lang="en-US" dirty="0"/>
                        <a:t>()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3239471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QCheckBox</a:t>
                      </a:r>
                      <a:r>
                        <a:rPr lang="en-US" dirty="0"/>
                        <a:t>()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1315047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QHBoxLayout()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9056576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QVBoxLayout</a:t>
                      </a:r>
                      <a:r>
                        <a:rPr lang="en-US" dirty="0"/>
                        <a:t>()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8303776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QGridLayout</a:t>
                      </a:r>
                      <a:r>
                        <a:rPr lang="en-US" dirty="0"/>
                        <a:t>()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7521918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FigureCanvas</a:t>
                      </a:r>
                      <a:r>
                        <a:rPr lang="en-US" dirty="0"/>
                        <a:t>()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7656223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and many others…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6769106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F562FC5-1E9D-403C-A995-25B4A9DE309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386797" y="1625600"/>
          <a:ext cx="2377440" cy="2494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77440">
                  <a:extLst>
                    <a:ext uri="{9D8B030D-6E8A-4147-A177-3AD203B41FA5}">
                      <a16:colId xmlns:a16="http://schemas.microsoft.com/office/drawing/2014/main" val="31776043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Place Widgets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929761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err="1"/>
                        <a:t>layout</a:t>
                      </a:r>
                      <a:r>
                        <a:rPr lang="en-US" dirty="0" err="1"/>
                        <a:t>.addWidget</a:t>
                      </a:r>
                      <a:endParaRPr lang="en-US" dirty="0"/>
                    </a:p>
                    <a:p>
                      <a:r>
                        <a:rPr lang="en-US" i="1" dirty="0"/>
                        <a:t>(widget)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6484878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addLayout</a:t>
                      </a:r>
                      <a:r>
                        <a:rPr lang="en-US" i="1" dirty="0"/>
                        <a:t>(layout)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9056576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setLayout</a:t>
                      </a:r>
                      <a:r>
                        <a:rPr lang="en-US" i="1" dirty="0"/>
                        <a:t>(layout)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8303776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addTab</a:t>
                      </a:r>
                      <a:r>
                        <a:rPr lang="en-US" dirty="0"/>
                        <a:t>()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7521918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07785136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A052B70E-D18F-41C2-A771-F83459CCDBE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309362" y="1625600"/>
          <a:ext cx="2377440" cy="26619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77440">
                  <a:extLst>
                    <a:ext uri="{9D8B030D-6E8A-4147-A177-3AD203B41FA5}">
                      <a16:colId xmlns:a16="http://schemas.microsoft.com/office/drawing/2014/main" val="31776043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Feedback Action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929761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err="1"/>
                        <a:t>button</a:t>
                      </a:r>
                      <a:r>
                        <a:rPr lang="en-US" dirty="0" err="1"/>
                        <a:t>.clicked.connect</a:t>
                      </a:r>
                      <a:endParaRPr lang="en-US" dirty="0"/>
                    </a:p>
                    <a:p>
                      <a:r>
                        <a:rPr lang="en-US" dirty="0"/>
                        <a:t>(</a:t>
                      </a:r>
                      <a:r>
                        <a:rPr lang="en-US" i="1" dirty="0"/>
                        <a:t>function</a:t>
                      </a:r>
                      <a:r>
                        <a:rPr lang="en-US" dirty="0"/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6484878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err="1"/>
                        <a:t>textChanged</a:t>
                      </a:r>
                      <a:r>
                        <a:rPr lang="en-US" dirty="0" err="1"/>
                        <a:t>.connect</a:t>
                      </a:r>
                      <a:endParaRPr lang="en-US" dirty="0"/>
                    </a:p>
                    <a:p>
                      <a:r>
                        <a:rPr lang="en-US" dirty="0"/>
                        <a:t>(</a:t>
                      </a:r>
                      <a:r>
                        <a:rPr lang="en-US" i="1" dirty="0"/>
                        <a:t>function</a:t>
                      </a:r>
                      <a:r>
                        <a:rPr lang="en-US" dirty="0"/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9056576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err="1"/>
                        <a:t>checkbox.stateChanged</a:t>
                      </a:r>
                      <a:r>
                        <a:rPr lang="en-US" dirty="0" err="1"/>
                        <a:t>.connect</a:t>
                      </a:r>
                      <a:r>
                        <a:rPr lang="en-US" dirty="0"/>
                        <a:t>(</a:t>
                      </a:r>
                      <a:r>
                        <a:rPr lang="en-US" i="1" dirty="0"/>
                        <a:t>function)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8303776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912595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537363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>
          <a:solidFill>
            <a:schemeClr val="tx1"/>
          </a:solidFill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z="2000" dirty="0" smtClean="0">
            <a:latin typeface="Times New Roman"/>
            <a:cs typeface="Times New Roman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18825</TotalTime>
  <Words>884</Words>
  <Application>Microsoft Office PowerPoint</Application>
  <PresentationFormat>Letter Paper (8.5x11 in)</PresentationFormat>
  <Paragraphs>179</Paragraphs>
  <Slides>29</Slides>
  <Notes>1</Notes>
  <HiddenSlides>0</HiddenSlides>
  <MMClips>5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Arial</vt:lpstr>
      <vt:lpstr>Arial Unicode MS</vt:lpstr>
      <vt:lpstr>Calibri</vt:lpstr>
      <vt:lpstr>SFMono-Regular</vt:lpstr>
      <vt:lpstr>Times New Roman</vt:lpstr>
      <vt:lpstr>Office Theme</vt:lpstr>
      <vt:lpstr>Demonstration – Data plotting</vt:lpstr>
      <vt:lpstr>Python Standard Testing Application</vt:lpstr>
      <vt:lpstr>Outline</vt:lpstr>
      <vt:lpstr>Overall Objective</vt:lpstr>
      <vt:lpstr>Goal of Project</vt:lpstr>
      <vt:lpstr>Hardware wiring</vt:lpstr>
      <vt:lpstr>Code Development: Signal Reading 1</vt:lpstr>
      <vt:lpstr>Code Development: Signal Reading 2</vt:lpstr>
      <vt:lpstr>GUI: The PyQt5 Library</vt:lpstr>
      <vt:lpstr>GUI: Initialization Pane</vt:lpstr>
      <vt:lpstr>GUI: Configuration tab</vt:lpstr>
      <vt:lpstr>GUI: Plots tab</vt:lpstr>
      <vt:lpstr>GUI: Animation tab</vt:lpstr>
      <vt:lpstr>Code Development: GUI</vt:lpstr>
      <vt:lpstr>Code Development: GUI</vt:lpstr>
      <vt:lpstr>Code Development: GUI</vt:lpstr>
      <vt:lpstr>Code Development: GUI</vt:lpstr>
      <vt:lpstr>Code Development: GUI</vt:lpstr>
      <vt:lpstr>Code Development: GUI</vt:lpstr>
      <vt:lpstr>Code Development: GUI</vt:lpstr>
      <vt:lpstr>GUI: Animation tab</vt:lpstr>
      <vt:lpstr>Code Development: GUI</vt:lpstr>
      <vt:lpstr>Code Development: Animation</vt:lpstr>
      <vt:lpstr>Code Development: Animation</vt:lpstr>
      <vt:lpstr>Code Development: Animation</vt:lpstr>
      <vt:lpstr>Code Development: Animation</vt:lpstr>
      <vt:lpstr>Code Development: Animation</vt:lpstr>
      <vt:lpstr>Future Work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Performance and loads of a Model-Scale Coaxial Rotor Part I: Wind Tunnel Testing</dc:title>
  <dc:subject/>
  <dc:creator>Christopher Cameron</dc:creator>
  <cp:keywords/>
  <dc:description/>
  <cp:lastModifiedBy>Palash Jain</cp:lastModifiedBy>
  <cp:revision>465</cp:revision>
  <cp:lastPrinted>2018-03-21T14:58:32Z</cp:lastPrinted>
  <dcterms:created xsi:type="dcterms:W3CDTF">2016-05-13T00:41:28Z</dcterms:created>
  <dcterms:modified xsi:type="dcterms:W3CDTF">2019-05-02T14:00:27Z</dcterms:modified>
  <cp:category/>
</cp:coreProperties>
</file>